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notesMasterIdLst>
    <p:notesMasterId r:id="rId7"/>
  </p:notesMasterIdLst>
  <p:sldSz cx="14630400" cy="8229600"/>
  <p:notesSz cx="8229600" cy="14630400"/>
  <p:embeddedFontLst>
    <p:embeddedFont>
      <p:font typeface="Roboto Mono Medium"/>
      <p:regular r:id="rId12"/>
    </p:embeddedFont>
    <p:embeddedFont>
      <p:font typeface="Roboto Mono Medium"/>
      <p:regular r:id="rId13"/>
    </p:embeddedFont>
    <p:embeddedFont>
      <p:font typeface="Roboto Mono Medium"/>
      <p:regular r:id="rId14"/>
    </p:embeddedFont>
    <p:embeddedFont>
      <p:font typeface="Roboto Mono Medium"/>
      <p:regular r:id="rId15"/>
    </p:embeddedFont>
    <p:embeddedFont>
      <p:font typeface="Roboto"/>
      <p:regular r:id="rId16"/>
    </p:embeddedFont>
    <p:embeddedFont>
      <p:font typeface="Roboto"/>
      <p:regular r:id="rId17"/>
    </p:embeddedFont>
    <p:embeddedFont>
      <p:font typeface="Roboto"/>
      <p:regular r:id="rId18"/>
    </p:embeddedFont>
    <p:embeddedFont>
      <p:font typeface="Roboto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2" Type="http://schemas.openxmlformats.org/officeDocument/2006/relationships/font" Target="fonts/font1.fntdata"/><Relationship Id="rId13" Type="http://schemas.openxmlformats.org/officeDocument/2006/relationships/font" Target="fonts/font2.fntdata"/><Relationship Id="rId14" Type="http://schemas.openxmlformats.org/officeDocument/2006/relationships/font" Target="fonts/font3.fntdata"/><Relationship Id="rId15" Type="http://schemas.openxmlformats.org/officeDocument/2006/relationships/font" Target="fonts/font4.fntdata"/><Relationship Id="rId16" Type="http://schemas.openxmlformats.org/officeDocument/2006/relationships/font" Target="fonts/font5.fntdata"/><Relationship Id="rId17" Type="http://schemas.openxmlformats.org/officeDocument/2006/relationships/font" Target="fonts/font6.fntdata"/><Relationship Id="rId18" Type="http://schemas.openxmlformats.org/officeDocument/2006/relationships/font" Target="fonts/font7.fntdata"/><Relationship Id="rId1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340602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The Ghost of the 90s: GNU InetUtils Telnetd Auth Bypass (CVE-2026-24061)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7433"/>
            <a:ext cx="5169575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CFF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Critical Vulnerability Disclosed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793790" y="2735818"/>
            <a:ext cx="10860167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A Simple Bug with Devastating Consequences</a:t>
            </a:r>
            <a:endParaRPr lang="en-US" sz="3350" dirty="0"/>
          </a:p>
        </p:txBody>
      </p:sp>
      <p:sp>
        <p:nvSpPr>
          <p:cNvPr id="4" name="Text 2"/>
          <p:cNvSpPr/>
          <p:nvPr/>
        </p:nvSpPr>
        <p:spPr>
          <a:xfrm>
            <a:off x="793790" y="3581638"/>
            <a:ext cx="13042821" cy="126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an era of Zero Trust and post-quantum cryptography, sometimes the most devastating bugs are the simplest. On January 21, 2026, a critical authentication bypass was disclosed in the </a:t>
            </a:r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GNU InetUtils Telnet daemon (telnetd)</a:t>
            </a:r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793790" y="5072063"/>
            <a:ext cx="13042821" cy="840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Tracked as </a:t>
            </a:r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CVE-2026-24061</a:t>
            </a:r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with a </a:t>
            </a:r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DCFF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CVSS score of 9.8</a:t>
            </a:r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this flaw allows a remote, unauthenticated attacker to gain </a:t>
            </a:r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root access</a:t>
            </a:r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to a target system simply by "asking" correctly during the protocol negotiation.</a:t>
            </a:r>
            <a:endParaRPr lang="en-US" sz="2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85298"/>
            <a:ext cx="6015038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The Root Cause: </a:t>
            </a:r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DCFF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Argument Injection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793790" y="2945487"/>
            <a:ext cx="13042821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vulnerability stems from how telnetd handles the USER environment variable provided by the client. When a Telnet session is initiated, the server often uses the NEW-ENVIRON option (RFC 1572) to let the client suggest a username.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93790" y="3442335"/>
            <a:ext cx="13042821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telnetd daemon takes this string and passes it directly to the /bin/login binary. The logic looks roughly like this:</a:t>
            </a:r>
            <a:endParaRPr lang="en-US" sz="1150" dirty="0"/>
          </a:p>
        </p:txBody>
      </p:sp>
      <p:sp>
        <p:nvSpPr>
          <p:cNvPr id="5" name="Shape 3"/>
          <p:cNvSpPr/>
          <p:nvPr/>
        </p:nvSpPr>
        <p:spPr>
          <a:xfrm>
            <a:off x="793790" y="3744635"/>
            <a:ext cx="13042821" cy="415528"/>
          </a:xfrm>
          <a:prstGeom prst="roundRect">
            <a:avLst>
              <a:gd name="adj" fmla="val 5322"/>
            </a:avLst>
          </a:prstGeom>
          <a:solidFill>
            <a:srgbClr val="2E2E2E"/>
          </a:solidFill>
          <a:ln/>
        </p:spPr>
      </p:sp>
      <p:sp>
        <p:nvSpPr>
          <p:cNvPr id="6" name="Shape 4"/>
          <p:cNvSpPr/>
          <p:nvPr/>
        </p:nvSpPr>
        <p:spPr>
          <a:xfrm>
            <a:off x="786527" y="3744635"/>
            <a:ext cx="13057346" cy="415528"/>
          </a:xfrm>
          <a:prstGeom prst="roundRect">
            <a:avLst>
              <a:gd name="adj" fmla="val 5322"/>
            </a:avLst>
          </a:prstGeom>
          <a:solidFill>
            <a:srgbClr val="2E2E2E"/>
          </a:solidFill>
          <a:ln/>
        </p:spPr>
      </p:sp>
      <p:sp>
        <p:nvSpPr>
          <p:cNvPr id="7" name="Text 5"/>
          <p:cNvSpPr/>
          <p:nvPr/>
        </p:nvSpPr>
        <p:spPr>
          <a:xfrm>
            <a:off x="933926" y="3855125"/>
            <a:ext cx="12762548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E5E0DF"/>
                </a:solidFill>
                <a:highlight>
                  <a:srgbClr val="2E2E2E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/bin/login [options] &lt;USER_VARIABLE&gt;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793790" y="4267914"/>
            <a:ext cx="13042821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Because the USER variable wasn't sanitized, an attacker can pass a value like </a:t>
            </a:r>
            <a:pPr algn="l" indent="0" marL="0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-f root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150" dirty="0"/>
          </a:p>
        </p:txBody>
      </p:sp>
      <p:sp>
        <p:nvSpPr>
          <p:cNvPr id="9" name="Shape 7"/>
          <p:cNvSpPr/>
          <p:nvPr/>
        </p:nvSpPr>
        <p:spPr>
          <a:xfrm>
            <a:off x="793790" y="4570214"/>
            <a:ext cx="6473547" cy="971669"/>
          </a:xfrm>
          <a:prstGeom prst="roundRect">
            <a:avLst>
              <a:gd name="adj" fmla="val 2276"/>
            </a:avLst>
          </a:prstGeom>
          <a:solidFill>
            <a:srgbClr val="404040"/>
          </a:solidFill>
          <a:ln/>
        </p:spPr>
      </p:sp>
      <p:sp>
        <p:nvSpPr>
          <p:cNvPr id="10" name="Text 8"/>
          <p:cNvSpPr/>
          <p:nvPr/>
        </p:nvSpPr>
        <p:spPr>
          <a:xfrm>
            <a:off x="941189" y="4717613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-f flag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941189" y="5005388"/>
            <a:ext cx="6178748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many versions of the login utility, this flag stands for "force" or "fast" login, which tells the system to </a:t>
            </a:r>
            <a:pPr algn="l" indent="0" marL="0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skip password authentication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for the specified user.</a:t>
            </a:r>
            <a:endParaRPr lang="en-US" sz="1150" dirty="0"/>
          </a:p>
        </p:txBody>
      </p:sp>
      <p:sp>
        <p:nvSpPr>
          <p:cNvPr id="12" name="Shape 10"/>
          <p:cNvSpPr/>
          <p:nvPr/>
        </p:nvSpPr>
        <p:spPr>
          <a:xfrm>
            <a:off x="7363063" y="4570214"/>
            <a:ext cx="6473547" cy="971669"/>
          </a:xfrm>
          <a:prstGeom prst="roundRect">
            <a:avLst>
              <a:gd name="adj" fmla="val 2276"/>
            </a:avLst>
          </a:prstGeom>
          <a:solidFill>
            <a:srgbClr val="404040"/>
          </a:solidFill>
          <a:ln/>
        </p:spPr>
      </p:sp>
      <p:sp>
        <p:nvSpPr>
          <p:cNvPr id="13" name="Text 11"/>
          <p:cNvSpPr/>
          <p:nvPr/>
        </p:nvSpPr>
        <p:spPr>
          <a:xfrm>
            <a:off x="7510462" y="4717613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root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7510462" y="5005388"/>
            <a:ext cx="6178748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target account.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793790" y="5649635"/>
            <a:ext cx="13042821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By sending this crafted string during the Telnet negotiation phase, the server executes /bin/login -f root, effectively dropping the attacker into a root shell without a password prompt.</a:t>
            </a:r>
            <a:endParaRPr lang="en-US" sz="11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038" y="535067"/>
            <a:ext cx="257996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Impacted Versions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681038" y="1311354"/>
            <a:ext cx="6479858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flaw was introduced in a 2015 commit and has remained dormant for over a decade.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7477125" y="1066919"/>
            <a:ext cx="6479858" cy="697468"/>
          </a:xfrm>
          <a:prstGeom prst="roundRect">
            <a:avLst>
              <a:gd name="adj" fmla="val 2720"/>
            </a:avLst>
          </a:prstGeom>
          <a:solidFill>
            <a:srgbClr val="3D4D00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3569" y="1194673"/>
            <a:ext cx="197525" cy="15799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27538" y="1180624"/>
            <a:ext cx="1991082" cy="197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GNU InetUtils telnetd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7927538" y="1460421"/>
            <a:ext cx="5903000" cy="166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9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Version 1.9.3</a:t>
            </a:r>
            <a:pPr algn="l" indent="0" marL="0">
              <a:lnSpc>
                <a:spcPts val="13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up to and including </a:t>
            </a:r>
            <a:pPr algn="l" indent="0" marL="0">
              <a:lnSpc>
                <a:spcPts val="1300"/>
              </a:lnSpc>
              <a:buNone/>
            </a:pPr>
            <a:r>
              <a:rPr lang="en-US" sz="950" b="1" dirty="0">
                <a:solidFill>
                  <a:srgbClr val="DCFF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version 2.7</a:t>
            </a:r>
            <a:endParaRPr lang="en-US" sz="9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8" y="1949172"/>
            <a:ext cx="8624411" cy="59008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31231"/>
            <a:ext cx="5880021" cy="510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DCFF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Remediation &amp; Mitigation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793790" y="3108960"/>
            <a:ext cx="13042821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If you are running a vulnerable version of GNU InetUtils, you should treat this as a high-priority emergency.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93790" y="3703439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 Mono Light" pitchFamily="34" charset="0"/>
                <a:ea typeface="Roboto Mono Light" pitchFamily="34" charset="-122"/>
                <a:cs typeface="Roboto Mono Light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793790" y="4027408"/>
            <a:ext cx="4225052" cy="22860"/>
          </a:xfrm>
          <a:prstGeom prst="rect">
            <a:avLst/>
          </a:prstGeom>
          <a:solidFill>
            <a:srgbClr val="DCFF50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175165"/>
            <a:ext cx="275486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Update Immediately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93790" y="4604147"/>
            <a:ext cx="4225052" cy="930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GNU has released patches. Update to InetUtils 2.7-2 or later (check your specific distribution's security tracker, e.g., Debian DSA-6106-1).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5202555" y="3703439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 Mono Light" pitchFamily="34" charset="0"/>
                <a:ea typeface="Roboto Mono Light" pitchFamily="34" charset="-122"/>
                <a:cs typeface="Roboto Mono Light" pitchFamily="34" charset="-120"/>
              </a:rPr>
              <a:t>02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202555" y="4027408"/>
            <a:ext cx="4225171" cy="22860"/>
          </a:xfrm>
          <a:prstGeom prst="rect">
            <a:avLst/>
          </a:prstGeom>
          <a:solidFill>
            <a:srgbClr val="DCFF50"/>
          </a:solidFill>
          <a:ln/>
        </p:spPr>
      </p:sp>
      <p:sp>
        <p:nvSpPr>
          <p:cNvPr id="10" name="Text 8"/>
          <p:cNvSpPr/>
          <p:nvPr/>
        </p:nvSpPr>
        <p:spPr>
          <a:xfrm>
            <a:off x="5202555" y="4175165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Disable Telnet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5202555" y="4604147"/>
            <a:ext cx="4225171" cy="1241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2026, there is almost no legitimate reason to use Telnet. It is an unencrypted, insecure protocol. Switch to SSH (Secure Shell) immediately.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9611439" y="3703439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 Mono Light" pitchFamily="34" charset="0"/>
                <a:ea typeface="Roboto Mono Light" pitchFamily="34" charset="-122"/>
                <a:cs typeface="Roboto Mono Light" pitchFamily="34" charset="-120"/>
              </a:rPr>
              <a:t>03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9611439" y="4027408"/>
            <a:ext cx="4225171" cy="22860"/>
          </a:xfrm>
          <a:prstGeom prst="rect">
            <a:avLst/>
          </a:prstGeom>
          <a:solidFill>
            <a:srgbClr val="DCFF50"/>
          </a:solidFill>
          <a:ln/>
        </p:spPr>
      </p:sp>
      <p:sp>
        <p:nvSpPr>
          <p:cNvPr id="14" name="Text 12"/>
          <p:cNvSpPr/>
          <p:nvPr/>
        </p:nvSpPr>
        <p:spPr>
          <a:xfrm>
            <a:off x="9611439" y="4175165"/>
            <a:ext cx="2601754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5E0DF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Network Filtering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9611439" y="4604147"/>
            <a:ext cx="4225171" cy="1241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If you absolutely must use Telnet for legacy hardware, ensure port 23 is never exposed to the public internet and is restricted via strict IP allow-lists.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2026-01-24T16:52:59Z</dcterms:created>
  <dcterms:modified xsi:type="dcterms:W3CDTF">2026-01-24T16:52:59Z</dcterms:modified>
</cp:coreProperties>
</file>